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8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70" r:id="rId2"/>
    <p:sldMasterId id="2147483773" r:id="rId3"/>
    <p:sldMasterId id="2147483801" r:id="rId4"/>
    <p:sldMasterId id="2147483803" r:id="rId5"/>
    <p:sldMasterId id="2147483829" r:id="rId6"/>
    <p:sldMasterId id="2147483854" r:id="rId7"/>
    <p:sldMasterId id="2147483867" r:id="rId8"/>
    <p:sldMasterId id="2147483879" r:id="rId9"/>
  </p:sldMasterIdLst>
  <p:notesMasterIdLst>
    <p:notesMasterId r:id="rId31"/>
  </p:notesMasterIdLst>
  <p:sldIdLst>
    <p:sldId id="360" r:id="rId10"/>
    <p:sldId id="326" r:id="rId11"/>
    <p:sldId id="348" r:id="rId12"/>
    <p:sldId id="349" r:id="rId13"/>
    <p:sldId id="350" r:id="rId14"/>
    <p:sldId id="351" r:id="rId15"/>
    <p:sldId id="352" r:id="rId16"/>
    <p:sldId id="353" r:id="rId17"/>
    <p:sldId id="355" r:id="rId18"/>
    <p:sldId id="354" r:id="rId19"/>
    <p:sldId id="328" r:id="rId20"/>
    <p:sldId id="332" r:id="rId21"/>
    <p:sldId id="356" r:id="rId22"/>
    <p:sldId id="357" r:id="rId23"/>
    <p:sldId id="343" r:id="rId24"/>
    <p:sldId id="335" r:id="rId25"/>
    <p:sldId id="341" r:id="rId26"/>
    <p:sldId id="361" r:id="rId27"/>
    <p:sldId id="358" r:id="rId28"/>
    <p:sldId id="359" r:id="rId29"/>
    <p:sldId id="344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F3FE"/>
    <a:srgbClr val="6AFAFE"/>
    <a:srgbClr val="A4EDFE"/>
    <a:srgbClr val="0EF8FE"/>
    <a:srgbClr val="12F8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>
        <p:scale>
          <a:sx n="76" d="100"/>
          <a:sy n="76" d="100"/>
        </p:scale>
        <p:origin x="-50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A5224-8D3D-4584-AF15-B4FED31CCA8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7A35F-0CF6-4635-9024-F86C2540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83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7392B679-AE23-4750-8FB0-6513430B8953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defTabSz="914400">
                <a:defRPr/>
              </a:pPr>
              <a:t>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9844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386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712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Bam</a:t>
            </a:r>
            <a:r>
              <a:rPr lang="en-US" baseline="0"/>
              <a:t> các mảnh ghép ra hình ,bấm nút quay về kích chuột 1 lần nữa vào mảnh ghép ra hình bên trong.</a:t>
            </a:r>
            <a:r>
              <a:rPr lang="en-US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19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99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/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công</a:t>
            </a:r>
            <a:r>
              <a:rPr lang="en-US" baseline="0" dirty="0"/>
              <a:t> </a:t>
            </a:r>
            <a:r>
              <a:rPr lang="en-US" baseline="0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cộng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.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công</a:t>
            </a:r>
            <a:r>
              <a:rPr lang="en-US" baseline="0" dirty="0"/>
              <a:t> </a:t>
            </a:r>
            <a:r>
              <a:rPr lang="en-US" baseline="0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mà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dán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cb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trí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GV </a:t>
            </a:r>
            <a:r>
              <a:rPr lang="en-US" baseline="0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73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96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041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41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350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445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02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11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01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7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6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140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9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21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2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69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0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105824"/>
      </p:ext>
    </p:extLst>
  </p:cSld>
  <p:clrMapOvr>
    <a:masterClrMapping/>
  </p:clrMapOvr>
  <p:transition spd="slow" advTm="3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092981"/>
      </p:ext>
    </p:extLst>
  </p:cSld>
  <p:clrMapOvr>
    <a:masterClrMapping/>
  </p:clrMapOvr>
  <p:transition spd="slow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72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36123"/>
      </p:ext>
    </p:extLst>
  </p:cSld>
  <p:clrMapOvr>
    <a:masterClrMapping/>
  </p:clrMapOvr>
  <p:transition spd="slow" advTm="3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285012"/>
      </p:ext>
    </p:extLst>
  </p:cSld>
  <p:clrMapOvr>
    <a:masterClrMapping/>
  </p:clrMapOvr>
  <p:transition spd="slow" advTm="3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84114"/>
      </p:ext>
    </p:extLst>
  </p:cSld>
  <p:clrMapOvr>
    <a:masterClrMapping/>
  </p:clrMapOvr>
  <p:transition spd="slow" advTm="3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107417"/>
      </p:ext>
    </p:extLst>
  </p:cSld>
  <p:clrMapOvr>
    <a:masterClrMapping/>
  </p:clrMapOvr>
  <p:transition spd="slow" advTm="3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260236"/>
      </p:ext>
    </p:extLst>
  </p:cSld>
  <p:clrMapOvr>
    <a:masterClrMapping/>
  </p:clrMapOvr>
  <p:transition spd="slow" advTm="3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785564"/>
      </p:ext>
    </p:extLst>
  </p:cSld>
  <p:clrMapOvr>
    <a:masterClrMapping/>
  </p:clrMapOvr>
  <p:transition spd="slow" advTm="3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789061"/>
      </p:ext>
    </p:extLst>
  </p:cSld>
  <p:clrMapOvr>
    <a:masterClrMapping/>
  </p:clrMapOvr>
  <p:transition spd="slow" advTm="3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17892"/>
      </p:ext>
    </p:extLst>
  </p:cSld>
  <p:clrMapOvr>
    <a:masterClrMapping/>
  </p:clrMapOvr>
  <p:transition spd="slow" advTm="3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28683"/>
      </p:ext>
    </p:extLst>
  </p:cSld>
  <p:clrMapOvr>
    <a:masterClrMapping/>
  </p:clrMapOvr>
  <p:transition spd="slow" advTm="3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974781"/>
      </p:ext>
    </p:extLst>
  </p:cSld>
  <p:clrMapOvr>
    <a:masterClrMapping/>
  </p:clrMapOvr>
  <p:transition spd="slow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8802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3884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4129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9885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6349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7033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5675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4148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7762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9748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842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276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419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6" indent="0" algn="ctr">
              <a:buNone/>
              <a:defRPr sz="1800"/>
            </a:lvl3pPr>
            <a:lvl4pPr marL="1371503" indent="0" algn="ctr">
              <a:buNone/>
              <a:defRPr sz="1600"/>
            </a:lvl4pPr>
            <a:lvl5pPr marL="1828672" indent="0" algn="ctr">
              <a:buNone/>
              <a:defRPr sz="1600"/>
            </a:lvl5pPr>
            <a:lvl6pPr marL="2285839" indent="0" algn="ctr">
              <a:buNone/>
              <a:defRPr sz="1600"/>
            </a:lvl6pPr>
            <a:lvl7pPr marL="2743007" indent="0" algn="ctr">
              <a:buNone/>
              <a:defRPr sz="1600"/>
            </a:lvl7pPr>
            <a:lvl8pPr marL="3200175" indent="0" algn="ctr">
              <a:buNone/>
              <a:defRPr sz="1600"/>
            </a:lvl8pPr>
            <a:lvl9pPr marL="36573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954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5205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673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6794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1288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1566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5287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1098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6" indent="0">
              <a:buNone/>
              <a:defRPr sz="2400"/>
            </a:lvl3pPr>
            <a:lvl4pPr marL="1371503" indent="0">
              <a:buNone/>
              <a:defRPr sz="2000"/>
            </a:lvl4pPr>
            <a:lvl5pPr marL="1828672" indent="0">
              <a:buNone/>
              <a:defRPr sz="2000"/>
            </a:lvl5pPr>
            <a:lvl6pPr marL="2285839" indent="0">
              <a:buNone/>
              <a:defRPr sz="2000"/>
            </a:lvl6pPr>
            <a:lvl7pPr marL="2743007" indent="0">
              <a:buNone/>
              <a:defRPr sz="2000"/>
            </a:lvl7pPr>
            <a:lvl8pPr marL="3200175" indent="0">
              <a:buNone/>
              <a:defRPr sz="2000"/>
            </a:lvl8pPr>
            <a:lvl9pPr marL="365734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08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965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5695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8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89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375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445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85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6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7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95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5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66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2023/11/6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14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transition spd="slow" advTm="300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07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2638" tIns="46319" rIns="92638" bIns="463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2638" tIns="46319" rIns="92638" bIns="463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2638" tIns="46319" rIns="92638" bIns="463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80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807"/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2638" tIns="46319" rIns="92638" bIns="463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8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0"/>
            <a:ext cx="2743200" cy="365125"/>
          </a:xfrm>
          <a:prstGeom prst="rect">
            <a:avLst/>
          </a:prstGeom>
        </p:spPr>
        <p:txBody>
          <a:bodyPr vert="horz" lIns="92638" tIns="46319" rIns="92638" bIns="463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80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8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08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l" defTabSz="9143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2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0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7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5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23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1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59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6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2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9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5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Relationship Id="rId6" Type="http://schemas.microsoft.com/office/2007/relationships/hdphoto" Target="../media/hdphoto8.wdp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slide" Target="slide8.xml"/><Relationship Id="rId18" Type="http://schemas.openxmlformats.org/officeDocument/2006/relationships/slide" Target="slide11.xml"/><Relationship Id="rId26" Type="http://schemas.openxmlformats.org/officeDocument/2006/relationships/image" Target="../media/image27.png"/><Relationship Id="rId3" Type="http://schemas.openxmlformats.org/officeDocument/2006/relationships/slideLayout" Target="../slideLayouts/slideLayout41.xml"/><Relationship Id="rId21" Type="http://schemas.openxmlformats.org/officeDocument/2006/relationships/slide" Target="slide5.xml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17" Type="http://schemas.openxmlformats.org/officeDocument/2006/relationships/image" Target="../media/image21.png"/><Relationship Id="rId25" Type="http://schemas.openxmlformats.org/officeDocument/2006/relationships/image" Target="../media/image26.png"/><Relationship Id="rId33" Type="http://schemas.openxmlformats.org/officeDocument/2006/relationships/image" Target="../media/image32.png"/><Relationship Id="rId2" Type="http://schemas.openxmlformats.org/officeDocument/2006/relationships/audio" Target="../media/media1.wma"/><Relationship Id="rId16" Type="http://schemas.openxmlformats.org/officeDocument/2006/relationships/slide" Target="slide7.xml"/><Relationship Id="rId20" Type="http://schemas.openxmlformats.org/officeDocument/2006/relationships/image" Target="../media/image23.png"/><Relationship Id="rId29" Type="http://schemas.openxmlformats.org/officeDocument/2006/relationships/slide" Target="slide9.xml"/><Relationship Id="rId1" Type="http://schemas.microsoft.com/office/2007/relationships/media" Target="../media/media1.wma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slide" Target="slide6.xml"/><Relationship Id="rId32" Type="http://schemas.openxmlformats.org/officeDocument/2006/relationships/slide" Target="slide10.xml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23" Type="http://schemas.openxmlformats.org/officeDocument/2006/relationships/image" Target="../media/image25.png"/><Relationship Id="rId28" Type="http://schemas.openxmlformats.org/officeDocument/2006/relationships/image" Target="../media/image29.png"/><Relationship Id="rId10" Type="http://schemas.openxmlformats.org/officeDocument/2006/relationships/image" Target="../media/image16.gif"/><Relationship Id="rId19" Type="http://schemas.openxmlformats.org/officeDocument/2006/relationships/image" Target="../media/image22.png"/><Relationship Id="rId31" Type="http://schemas.openxmlformats.org/officeDocument/2006/relationships/image" Target="../media/image3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gif"/><Relationship Id="rId14" Type="http://schemas.openxmlformats.org/officeDocument/2006/relationships/image" Target="../media/image19.png"/><Relationship Id="rId22" Type="http://schemas.openxmlformats.org/officeDocument/2006/relationships/image" Target="../media/image24.png"/><Relationship Id="rId27" Type="http://schemas.openxmlformats.org/officeDocument/2006/relationships/image" Target="../media/image28.png"/><Relationship Id="rId30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Relationship Id="rId6" Type="http://schemas.microsoft.com/office/2007/relationships/hdphoto" Target="../media/hdphoto5.wdp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Relationship Id="rId6" Type="http://schemas.microsoft.com/office/2007/relationships/hdphoto" Target="../media/hdphoto6.wdp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Relationship Id="rId6" Type="http://schemas.microsoft.com/office/2007/relationships/hdphoto" Target="../media/hdphoto7.wdp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0" y="0"/>
            <a:ext cx="12192000" cy="68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32551" y="1458596"/>
            <a:ext cx="12068215" cy="2401861"/>
          </a:xfrm>
          <a:prstGeom prst="rect">
            <a:avLst/>
          </a:prstGeom>
          <a:noFill/>
        </p:spPr>
        <p:txBody>
          <a:bodyPr wrap="square" lIns="92632" tIns="46316" rIns="92632" bIns="46316">
            <a:spAutoFit/>
          </a:bodyPr>
          <a:lstStyle/>
          <a:p>
            <a:pPr algn="ctr" defTabSz="91430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91430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Times New Roman" panose="02020603050405020304" pitchFamily="18" charset="0"/>
              </a:rPr>
              <a:t>TỰ NHIÊN VÀ XÃ HỘI 1</a:t>
            </a:r>
          </a:p>
          <a:p>
            <a:pPr algn="ctr" defTabSz="91430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Times New Roman" panose="02020603050405020304" pitchFamily="18" charset="0"/>
              </a:rPr>
              <a:t>BÀI 12: CÔNG VIỆC TRONG CỘNG ĐỒNG</a:t>
            </a:r>
          </a:p>
          <a:p>
            <a:pPr algn="ctr" defTabSz="91430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Times New Roman" panose="02020603050405020304" pitchFamily="18" charset="0"/>
              </a:rPr>
              <a:t>TIẾT 1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1611" y="0"/>
            <a:ext cx="8935233" cy="1078422"/>
          </a:xfrm>
          <a:prstGeom prst="rect">
            <a:avLst/>
          </a:prstGeom>
          <a:noFill/>
        </p:spPr>
        <p:txBody>
          <a:bodyPr wrap="square" lIns="92632" tIns="46316" rIns="92632" bIns="46316" rtlCol="0">
            <a:spAutoFit/>
          </a:bodyPr>
          <a:lstStyle/>
          <a:p>
            <a:pPr algn="ctr" defTabSz="914304"/>
            <a:r>
              <a:rPr lang="vi-VN" sz="3200" b="1" dirty="0" smtClean="0">
                <a:solidFill>
                  <a:prstClr val="black"/>
                </a:solidFill>
                <a:latin typeface="UTM Avo" pitchFamily="18" charset="0"/>
              </a:rPr>
              <a:t>ỦY BAN NHÂN DÂN QUẬN 8</a:t>
            </a:r>
          </a:p>
          <a:p>
            <a:pPr algn="ctr" defTabSz="914304"/>
            <a:r>
              <a:rPr lang="vi-VN" sz="3200" b="1" dirty="0" smtClean="0">
                <a:solidFill>
                  <a:prstClr val="black"/>
                </a:solidFill>
                <a:latin typeface="UTM Avo" pitchFamily="18" charset="0"/>
              </a:rPr>
              <a:t>TRƯỜNG TIỂU HỌC NGUYỄN TRUNG NGẠN</a:t>
            </a:r>
            <a:endParaRPr lang="en-US" sz="3200" b="1" dirty="0">
              <a:solidFill>
                <a:prstClr val="black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15399" y="6304627"/>
            <a:ext cx="5184575" cy="592449"/>
          </a:xfrm>
          <a:prstGeom prst="rect">
            <a:avLst/>
          </a:prstGeom>
          <a:noFill/>
        </p:spPr>
        <p:txBody>
          <a:bodyPr wrap="square" lIns="92632" tIns="46316" rIns="92632" bIns="46316" rtlCol="0">
            <a:spAutoFit/>
          </a:bodyPr>
          <a:lstStyle/>
          <a:p>
            <a:pPr defTabSz="914304"/>
            <a:r>
              <a:rPr lang="en-US" sz="3200" i="1" dirty="0" err="1">
                <a:solidFill>
                  <a:prstClr val="black"/>
                </a:solidFill>
                <a:latin typeface="VNI-Avo" pitchFamily="2" charset="0"/>
              </a:rPr>
              <a:t>Giaùo</a:t>
            </a:r>
            <a:r>
              <a:rPr lang="en-US" sz="3200" i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VNI-Avo" pitchFamily="2" charset="0"/>
              </a:rPr>
              <a:t>vieân</a:t>
            </a:r>
            <a:r>
              <a:rPr lang="en-US" sz="3200" i="1" dirty="0">
                <a:solidFill>
                  <a:prstClr val="black"/>
                </a:solidFill>
                <a:latin typeface="VNI-Avo" pitchFamily="2" charset="0"/>
              </a:rPr>
              <a:t>………….............</a:t>
            </a:r>
          </a:p>
        </p:txBody>
      </p:sp>
      <p:pic>
        <p:nvPicPr>
          <p:cNvPr id="8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302" y="4445005"/>
            <a:ext cx="5615608" cy="1783987"/>
          </a:xfrm>
          <a:prstGeom prst="rect">
            <a:avLst/>
          </a:prstGeom>
        </p:spPr>
      </p:pic>
      <p:pic>
        <p:nvPicPr>
          <p:cNvPr id="1026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38" y="2991278"/>
            <a:ext cx="2031855" cy="203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mmer Wink Sticker by Cutie and the Feast for iOS &amp; Android | GIPH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02" y="0"/>
            <a:ext cx="1847272" cy="184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942" y="2959367"/>
            <a:ext cx="2031855" cy="203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769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1026" name="Picture 2" descr="Những mẫu quần áo bảo hộ lao động đẹp nhất tại TPHC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527" y="1050350"/>
            <a:ext cx="7527073" cy="507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9908" y="-56658"/>
            <a:ext cx="6300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6000" b="1" dirty="0" smtClean="0">
                <a:solidFill>
                  <a:srgbClr val="FF0000"/>
                </a:solidFill>
                <a:latin typeface="UTM Avo" pitchFamily="18" charset="0"/>
              </a:rPr>
              <a:t>Đây là ai?</a:t>
            </a:r>
            <a:endParaRPr lang="en-US" sz="6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406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64521" y="1120676"/>
            <a:ext cx="513728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7200" b="1" smtClean="0">
                <a:ln/>
                <a:solidFill>
                  <a:srgbClr val="FF0000"/>
                </a:solidFill>
                <a:latin typeface="UTM Avo" pitchFamily="18" charset="0"/>
              </a:rPr>
              <a:t>KHÁM PHÁ</a:t>
            </a:r>
            <a:endParaRPr lang="en-US" sz="7200" b="1" dirty="0">
              <a:ln/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05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7.40741E-7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44981" y="556306"/>
            <a:ext cx="800266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5400" b="1" smtClean="0">
                <a:ln/>
                <a:solidFill>
                  <a:srgbClr val="FF0000"/>
                </a:solidFill>
                <a:latin typeface="UTM Avo" pitchFamily="18" charset="0"/>
              </a:rPr>
              <a:t>THẢO LUẬN NHÓM</a:t>
            </a:r>
            <a:endParaRPr lang="en-US" sz="5400" b="1" dirty="0">
              <a:ln/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45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7" y="0"/>
            <a:ext cx="9181171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9209" y="2878407"/>
            <a:ext cx="3323063" cy="13325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FF0000"/>
                </a:solidFill>
                <a:latin typeface="UTM Avo" pitchFamily="18" charset="0"/>
              </a:rPr>
              <a:t>Những người trong tranh làm công việc gì?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9208" y="2882608"/>
            <a:ext cx="3456879" cy="15639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FF0000"/>
                </a:solidFill>
                <a:latin typeface="UTM Avo" pitchFamily="18" charset="0"/>
              </a:rPr>
              <a:t>Công việc đó mang lại lợi ích gì cho cộng đồng?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8" name="Picture 2" descr="Branding Pensar Sticker by Stratcom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885" y="-255163"/>
            <a:ext cx="2907153" cy="290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275" y="5848664"/>
            <a:ext cx="1794373" cy="100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8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047894" y="0"/>
            <a:ext cx="8144106" cy="6858000"/>
            <a:chOff x="6180737" y="0"/>
            <a:chExt cx="5305019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70"/>
            <a:stretch/>
          </p:blipFill>
          <p:spPr>
            <a:xfrm>
              <a:off x="6180737" y="0"/>
              <a:ext cx="5287455" cy="6858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9177454" y="4549698"/>
              <a:ext cx="2308302" cy="1973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4" name="Picture 2" descr="Branding Pensar Sticker by Stratcom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885" y="-255163"/>
            <a:ext cx="2552288" cy="255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89209" y="2878407"/>
            <a:ext cx="3323063" cy="13325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FF0000"/>
                </a:solidFill>
                <a:latin typeface="UTM Avo" pitchFamily="18" charset="0"/>
              </a:rPr>
              <a:t>Những người trong tranh làm công việc gì?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9208" y="2882608"/>
            <a:ext cx="3456879" cy="15639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FF0000"/>
                </a:solidFill>
                <a:latin typeface="UTM Avo" pitchFamily="18" charset="0"/>
              </a:rPr>
              <a:t>Công việc đó mang lại lợi ích gì cho cộng đồng?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34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9004" y="1346831"/>
            <a:ext cx="108166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q"/>
            </a:pPr>
            <a:r>
              <a:rPr lang="vi-VN" sz="4800" dirty="0" smtClean="0">
                <a:solidFill>
                  <a:srgbClr val="FFFF00"/>
                </a:solidFill>
                <a:latin typeface="UTM Avo" pitchFamily="18" charset="0"/>
              </a:rPr>
              <a:t>Mỗi người trong cộng đồng đều có công việc khác nhau.</a:t>
            </a:r>
          </a:p>
          <a:p>
            <a:pPr marL="685800" indent="-685800" algn="ctr">
              <a:buFont typeface="Wingdings" panose="05000000000000000000" pitchFamily="2" charset="2"/>
              <a:buChar char="q"/>
            </a:pPr>
            <a:r>
              <a:rPr lang="vi-VN" sz="4800" dirty="0" smtClean="0">
                <a:solidFill>
                  <a:srgbClr val="FFFF00"/>
                </a:solidFill>
                <a:latin typeface="UTM Avo" pitchFamily="18" charset="0"/>
              </a:rPr>
              <a:t>Công việc nào mang lại lợi ích cho cộng đồng cũng đều đáng quý</a:t>
            </a:r>
            <a:r>
              <a:rPr lang="en-US" sz="4800" dirty="0" smtClean="0">
                <a:solidFill>
                  <a:srgbClr val="FFFF00"/>
                </a:solidFill>
                <a:latin typeface="UTM Avo" pitchFamily="18" charset="0"/>
              </a:rPr>
              <a:t>.</a:t>
            </a:r>
            <a:endParaRPr lang="en-US" sz="4800" dirty="0">
              <a:solidFill>
                <a:srgbClr val="FFFF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392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74526" y="1054680"/>
            <a:ext cx="684608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7200" b="1" smtClean="0">
                <a:ln/>
                <a:solidFill>
                  <a:srgbClr val="FF0000"/>
                </a:solidFill>
                <a:latin typeface="UTM Avo" pitchFamily="18" charset="0"/>
              </a:rPr>
              <a:t>Nghỉ giữa tiết</a:t>
            </a:r>
            <a:endParaRPr lang="en-US" sz="7200" b="1" dirty="0">
              <a:ln/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40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3.33333E-6 L 1.87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f You're Happy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8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58253" y="2252170"/>
            <a:ext cx="7025269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7200" b="1" smtClean="0"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Vận dụng</a:t>
            </a:r>
            <a:endParaRPr lang="vi-VN" sz="7200" b="1" dirty="0" smtClean="0">
              <a:solidFill>
                <a:srgbClr val="FF000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36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59259E-6 L -2.0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691"/>
          <a:stretch/>
        </p:blipFill>
        <p:spPr>
          <a:xfrm>
            <a:off x="0" y="0"/>
            <a:ext cx="12192000" cy="68719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495" y="2928156"/>
            <a:ext cx="1068101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6000" b="1" dirty="0" smtClean="0">
                <a:ln/>
                <a:solidFill>
                  <a:srgbClr val="FF0000"/>
                </a:solidFill>
                <a:latin typeface="UTM Avo" pitchFamily="18" charset="0"/>
              </a:rPr>
              <a:t>Kể về công việc yêu thích</a:t>
            </a:r>
            <a:endParaRPr lang="en-US" sz="6000" b="1" dirty="0">
              <a:ln/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67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7.40741E-7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4042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074888" y="2614432"/>
            <a:ext cx="6042221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8800" b="1" dirty="0" smtClean="0">
                <a:ln/>
                <a:solidFill>
                  <a:srgbClr val="FF0000"/>
                </a:solidFill>
                <a:latin typeface="UTM Avo" pitchFamily="18" charset="0"/>
              </a:rPr>
              <a:t>KHỞI ĐỘNG</a:t>
            </a:r>
            <a:endParaRPr lang="en-US" sz="8800" b="1" dirty="0">
              <a:ln/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38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61" y="0"/>
            <a:ext cx="12292361" cy="6858000"/>
          </a:xfrm>
          <a:prstGeom prst="rect">
            <a:avLst/>
          </a:prstGeom>
        </p:spPr>
      </p:pic>
      <p:pic>
        <p:nvPicPr>
          <p:cNvPr id="4098" name="Picture 2" descr="Glitter Graphics: the community for graphics enthusiasts!"/>
          <p:cNvPicPr>
            <a:picLocks noChangeAspect="1" noChangeArrowheads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007" y="978316"/>
            <a:ext cx="6769061" cy="507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18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36" y="0"/>
            <a:ext cx="1237207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30088" y="1010050"/>
            <a:ext cx="913182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84412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-16531"/>
            <a:ext cx="12538553" cy="6874531"/>
            <a:chOff x="0" y="-12398"/>
            <a:chExt cx="9403915" cy="515589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398"/>
              <a:ext cx="9144000" cy="5155898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/>
          </p:nvGrpSpPr>
          <p:grpSpPr>
            <a:xfrm>
              <a:off x="469726" y="175633"/>
              <a:ext cx="8934189" cy="4131526"/>
              <a:chOff x="427544" y="337834"/>
              <a:chExt cx="8142097" cy="3692096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1599" y="337834"/>
                <a:ext cx="6684743" cy="3692096"/>
              </a:xfrm>
              <a:prstGeom prst="rect">
                <a:avLst/>
              </a:prstGeom>
            </p:spPr>
          </p:pic>
          <p:sp>
            <p:nvSpPr>
              <p:cNvPr id="6" name="椭圆 5"/>
              <p:cNvSpPr/>
              <p:nvPr/>
            </p:nvSpPr>
            <p:spPr>
              <a:xfrm>
                <a:off x="427544" y="592846"/>
                <a:ext cx="8142097" cy="254357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r>
                  <a:rPr lang="vi-VN" altLang="zh-CN" sz="8800" dirty="0" smtClean="0">
                    <a:solidFill>
                      <a:srgbClr val="FF0000"/>
                    </a:solidFill>
                    <a:latin typeface="UTM Avo" pitchFamily="18" charset="0"/>
                  </a:rPr>
                  <a:t>Trò chơi</a:t>
                </a:r>
              </a:p>
              <a:p>
                <a:pPr algn="ctr" defTabSz="914377"/>
                <a:r>
                  <a:rPr lang="vi-VN" altLang="zh-CN" sz="8000" dirty="0" smtClean="0">
                    <a:solidFill>
                      <a:srgbClr val="FF0000"/>
                    </a:solidFill>
                    <a:latin typeface="UTM Avo" pitchFamily="18" charset="0"/>
                  </a:rPr>
                  <a:t>Lật mảnh ghép</a:t>
                </a:r>
                <a:endParaRPr lang="zh-CN" altLang="en-US" sz="8000" dirty="0">
                  <a:solidFill>
                    <a:srgbClr val="FF0000"/>
                  </a:solidFill>
                  <a:latin typeface="UTM Avo" pitchFamily="18" charset="0"/>
                </a:endParaRPr>
              </a:p>
            </p:txBody>
          </p:sp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152" y="2789903"/>
              <a:ext cx="1515998" cy="214023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0196" y="539154"/>
              <a:ext cx="1498360" cy="18276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485076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" y="2339"/>
            <a:ext cx="12187269" cy="6858767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969" y="715359"/>
            <a:ext cx="2639810" cy="2645893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268" y="114010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42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41" name="mau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253" y="1140108"/>
            <a:ext cx="2639810" cy="263981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844537" y="3344429"/>
            <a:ext cx="862783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Coâng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vieäc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</a:endParaRPr>
          </a:p>
          <a:p>
            <a:pPr algn="ctr"/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trong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coäng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ñoàng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115648" y="1537185"/>
            <a:ext cx="2085612" cy="1876109"/>
            <a:chOff x="91440" y="0"/>
            <a:chExt cx="2466880" cy="2318867"/>
          </a:xfrm>
        </p:grpSpPr>
        <p:pic>
          <p:nvPicPr>
            <p:cNvPr id="24" name="Picture 23">
              <a:hlinkClick r:id="rId18" action="ppaction://hlinksldjump"/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" y="0"/>
              <a:ext cx="2466880" cy="231886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47665" y="457201"/>
              <a:ext cx="1154430" cy="148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prstClr val="black"/>
                  </a:solidFill>
                  <a:latin typeface="VNI-Avo" pitchFamily="2" charset="0"/>
                </a:rPr>
                <a:t>Baøi</a:t>
              </a:r>
              <a:endParaRPr lang="en-US" sz="3600" dirty="0">
                <a:solidFill>
                  <a:prstClr val="black"/>
                </a:solidFill>
                <a:latin typeface="VNI-Avo" pitchFamily="2" charset="0"/>
              </a:endParaRPr>
            </a:p>
            <a:p>
              <a:pPr algn="ctr"/>
              <a:r>
                <a:rPr lang="en-US" sz="3600" dirty="0">
                  <a:solidFill>
                    <a:prstClr val="black"/>
                  </a:solidFill>
                  <a:latin typeface="VNI-Avo" pitchFamily="2" charset="0"/>
                </a:rPr>
                <a:t>12</a:t>
              </a:r>
            </a:p>
          </p:txBody>
        </p:sp>
      </p:grpSp>
      <p:pic>
        <p:nvPicPr>
          <p:cNvPr id="124" name="den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506" y="740365"/>
            <a:ext cx="2651990" cy="265199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361" y="75664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578" y="1072279"/>
            <a:ext cx="2639810" cy="2639810"/>
          </a:xfrm>
          <a:prstGeom prst="rect">
            <a:avLst/>
          </a:prstGeom>
        </p:spPr>
      </p:pic>
      <p:pic>
        <p:nvPicPr>
          <p:cNvPr id="140" name="mau2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441" y="1078870"/>
            <a:ext cx="2633741" cy="2639810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09" y="3040784"/>
            <a:ext cx="2651990" cy="2651990"/>
          </a:xfrm>
          <a:prstGeom prst="rect">
            <a:avLst/>
          </a:prstGeom>
        </p:spPr>
      </p:pic>
      <p:pic>
        <p:nvPicPr>
          <p:cNvPr id="142" name="mau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239" y="346659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735" y="3365232"/>
            <a:ext cx="2639810" cy="2639810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544" y="3341862"/>
            <a:ext cx="2633741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375" y="3003239"/>
            <a:ext cx="2651990" cy="2651990"/>
          </a:xfrm>
          <a:prstGeom prst="rect">
            <a:avLst/>
          </a:prstGeom>
        </p:spPr>
      </p:pic>
      <p:pic>
        <p:nvPicPr>
          <p:cNvPr id="144" name="mau6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108" y="2991059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7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07581" y="183544"/>
            <a:ext cx="6300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6000" b="1" dirty="0" smtClean="0">
                <a:solidFill>
                  <a:srgbClr val="0070C0"/>
                </a:solidFill>
                <a:latin typeface="UTM Avo" pitchFamily="18" charset="0"/>
              </a:rPr>
              <a:t>Đây là ai?</a:t>
            </a:r>
            <a:endParaRPr lang="en-US" sz="6000" b="1" dirty="0">
              <a:solidFill>
                <a:srgbClr val="0070C0"/>
              </a:solidFill>
              <a:latin typeface="UTM Avo" pitchFamily="18" charset="0"/>
            </a:endParaRPr>
          </a:p>
        </p:txBody>
      </p:sp>
      <p:pic>
        <p:nvPicPr>
          <p:cNvPr id="1026" name="Picture 2" descr="Công Nhân Vệ Sinh Quét Dọn đường Phố Hình ảnh | Định dạng hình ảnh PSD  401103564| vn.lovepik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49" b="90000" l="1977" r="91860">
                        <a14:foregroundMark x1="29186" y1="40349" x2="57093" y2="37791"/>
                        <a14:foregroundMark x1="43953" y1="29302" x2="28488" y2="49419"/>
                        <a14:foregroundMark x1="46860" y1="28953" x2="39419" y2="40930"/>
                        <a14:foregroundMark x1="67093" y1="9070" x2="67093" y2="9070"/>
                        <a14:foregroundMark x1="65581" y1="13256" x2="65581" y2="13256"/>
                        <a14:foregroundMark x1="72209" y1="7326" x2="72209" y2="7326"/>
                        <a14:foregroundMark x1="76628" y1="11395" x2="76628" y2="11395"/>
                        <a14:foregroundMark x1="76047" y1="16163" x2="76047" y2="1616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3" t="5345" r="6754" b="15726"/>
          <a:stretch/>
        </p:blipFill>
        <p:spPr bwMode="auto">
          <a:xfrm>
            <a:off x="2495249" y="691375"/>
            <a:ext cx="6983287" cy="590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070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2050" name="Picture 2" descr="Premium Vector | Female doctor comforting her crying patient ki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692" y="959005"/>
            <a:ext cx="6604872" cy="5275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9908" y="-56658"/>
            <a:ext cx="6300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6000" b="1" dirty="0" smtClean="0">
                <a:solidFill>
                  <a:srgbClr val="FF0000"/>
                </a:solidFill>
                <a:latin typeface="UTM Avo" pitchFamily="18" charset="0"/>
              </a:rPr>
              <a:t>Đây là ai?</a:t>
            </a:r>
            <a:endParaRPr lang="en-US" sz="6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257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3074" name="Picture 2" descr="Download Giáo Án An Toàn Giao Thông Lớp 3 Mới Nhất | Blog EPAL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769" y="916428"/>
            <a:ext cx="8639540" cy="5205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9908" y="-56658"/>
            <a:ext cx="6300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6000" b="1" dirty="0" smtClean="0">
                <a:solidFill>
                  <a:srgbClr val="FF0000"/>
                </a:solidFill>
                <a:latin typeface="UTM Avo" pitchFamily="18" charset="0"/>
              </a:rPr>
              <a:t>Đây là ai?</a:t>
            </a:r>
            <a:endParaRPr lang="en-US" sz="6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455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4098" name="Picture 2" descr="People at supermarket checkout counter Royalty Free Vecto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154" b="82308" l="0" r="96200">
                        <a14:foregroundMark x1="26500" y1="21923" x2="26500" y2="60513"/>
                        <a14:foregroundMark x1="21500" y1="25385" x2="21100" y2="31538"/>
                        <a14:foregroundMark x1="27400" y1="22949" x2="29600" y2="28718"/>
                        <a14:foregroundMark x1="33700" y1="57051" x2="34300" y2="68846"/>
                        <a14:foregroundMark x1="10100" y1="45513" x2="12900" y2="66154"/>
                        <a14:foregroundMark x1="8200" y1="73846" x2="8200" y2="73846"/>
                        <a14:foregroundMark x1="13700" y1="74103" x2="13700" y2="74103"/>
                        <a14:foregroundMark x1="26600" y1="70256" x2="26600" y2="70256"/>
                        <a14:foregroundMark x1="28300" y1="72051" x2="28300" y2="72051"/>
                        <a14:foregroundMark x1="30700" y1="74615" x2="30700" y2="74615"/>
                        <a14:foregroundMark x1="34700" y1="74359" x2="34700" y2="74359"/>
                        <a14:foregroundMark x1="30400" y1="73333" x2="30400" y2="73333"/>
                        <a14:foregroundMark x1="39600" y1="22308" x2="42600" y2="52692"/>
                        <a14:foregroundMark x1="37200" y1="23205" x2="40700" y2="16923"/>
                        <a14:foregroundMark x1="78900" y1="23205" x2="82200" y2="28718"/>
                        <a14:foregroundMark x1="68800" y1="40769" x2="72100" y2="42564"/>
                        <a14:foregroundMark x1="47700" y1="38846" x2="51300" y2="39744"/>
                        <a14:foregroundMark x1="40000" y1="69231" x2="42400" y2="70641"/>
                        <a14:foregroundMark x1="36200" y1="65000" x2="36200" y2="65000"/>
                        <a14:foregroundMark x1="17800" y1="51282" x2="22500" y2="55256"/>
                        <a14:foregroundMark x1="22500" y1="47821" x2="21700" y2="52821"/>
                        <a14:foregroundMark x1="83800" y1="37564" x2="86400" y2="47564"/>
                        <a14:foregroundMark x1="90400" y1="36026" x2="91100" y2="46410"/>
                        <a14:foregroundMark x1="79800" y1="34872" x2="81000" y2="38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10" b="10132"/>
          <a:stretch/>
        </p:blipFill>
        <p:spPr bwMode="auto">
          <a:xfrm>
            <a:off x="1333500" y="1182029"/>
            <a:ext cx="9525000" cy="556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Connector 1"/>
          <p:cNvSpPr/>
          <p:nvPr/>
        </p:nvSpPr>
        <p:spPr>
          <a:xfrm>
            <a:off x="7605132" y="1182029"/>
            <a:ext cx="2364058" cy="2297151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45780" y="282836"/>
            <a:ext cx="6300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6000" b="1" dirty="0" smtClean="0">
                <a:solidFill>
                  <a:srgbClr val="FF0000"/>
                </a:solidFill>
                <a:latin typeface="UTM Avo" pitchFamily="18" charset="0"/>
              </a:rPr>
              <a:t>Đây là ai?</a:t>
            </a:r>
            <a:endParaRPr lang="en-US" sz="6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3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5122" name="Picture 2" descr="World Book Day, Back to school, Educational, Stationery, Book, Children,  School Supplies, Educationa… in 2020 | Student teaching, Teacher teaching  students,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93" b="92870" l="300" r="100000">
                        <a14:foregroundMark x1="87700" y1="72593" x2="92300" y2="80000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58"/>
          <a:stretch/>
        </p:blipFill>
        <p:spPr bwMode="auto">
          <a:xfrm>
            <a:off x="2943922" y="0"/>
            <a:ext cx="6701883" cy="670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43922" y="820164"/>
            <a:ext cx="6300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6000" b="1" dirty="0" smtClean="0">
                <a:solidFill>
                  <a:srgbClr val="FF0000"/>
                </a:solidFill>
                <a:latin typeface="UTM Avo" pitchFamily="18" charset="0"/>
              </a:rPr>
              <a:t>Đây là ai?</a:t>
            </a:r>
            <a:endParaRPr lang="en-US" sz="6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6096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&quot;/&gt;&lt;property id=&quot;20307&quot; value=&quot;347&quot;/&gt;&lt;/object&gt;&lt;object type=&quot;3&quot; unique_id=&quot;10004&quot;&gt;&lt;property id=&quot;20148&quot; value=&quot;5&quot;/&gt;&lt;property id=&quot;20300&quot; value=&quot;Slide 3&quot;/&gt;&lt;property id=&quot;20307&quot; value=&quot;326&quot;/&gt;&lt;/object&gt;&lt;object type=&quot;3&quot; unique_id=&quot;10005&quot;&gt;&lt;property id=&quot;20148&quot; value=&quot;5&quot;/&gt;&lt;property id=&quot;20300&quot; value=&quot;Slide 4&quot;/&gt;&lt;property id=&quot;20307&quot; value=&quot;348&quot;/&gt;&lt;/object&gt;&lt;object type=&quot;3&quot; unique_id=&quot;10006&quot;&gt;&lt;property id=&quot;20148&quot; value=&quot;5&quot;/&gt;&lt;property id=&quot;20300&quot; value=&quot;Slide 5&quot;/&gt;&lt;property id=&quot;20307&quot; value=&quot;349&quot;/&gt;&lt;/object&gt;&lt;object type=&quot;3&quot; unique_id=&quot;10007&quot;&gt;&lt;property id=&quot;20148&quot; value=&quot;5&quot;/&gt;&lt;property id=&quot;20300&quot; value=&quot;Slide 6&quot;/&gt;&lt;property id=&quot;20307&quot; value=&quot;350&quot;/&gt;&lt;/object&gt;&lt;object type=&quot;3&quot; unique_id=&quot;10008&quot;&gt;&lt;property id=&quot;20148&quot; value=&quot;5&quot;/&gt;&lt;property id=&quot;20300&quot; value=&quot;Slide 7&quot;/&gt;&lt;property id=&quot;20307&quot; value=&quot;351&quot;/&gt;&lt;/object&gt;&lt;object type=&quot;3&quot; unique_id=&quot;10009&quot;&gt;&lt;property id=&quot;20148&quot; value=&quot;5&quot;/&gt;&lt;property id=&quot;20300&quot; value=&quot;Slide 8&quot;/&gt;&lt;property id=&quot;20307&quot; value=&quot;352&quot;/&gt;&lt;/object&gt;&lt;object type=&quot;3&quot; unique_id=&quot;10010&quot;&gt;&lt;property id=&quot;20148&quot; value=&quot;5&quot;/&gt;&lt;property id=&quot;20300&quot; value=&quot;Slide 9&quot;/&gt;&lt;property id=&quot;20307&quot; value=&quot;353&quot;/&gt;&lt;/object&gt;&lt;object type=&quot;3&quot; unique_id=&quot;10011&quot;&gt;&lt;property id=&quot;20148&quot; value=&quot;5&quot;/&gt;&lt;property id=&quot;20300&quot; value=&quot;Slide 10&quot;/&gt;&lt;property id=&quot;20307&quot; value=&quot;355&quot;/&gt;&lt;/object&gt;&lt;object type=&quot;3&quot; unique_id=&quot;10012&quot;&gt;&lt;property id=&quot;20148&quot; value=&quot;5&quot;/&gt;&lt;property id=&quot;20300&quot; value=&quot;Slide 11&quot;/&gt;&lt;property id=&quot;20307&quot; value=&quot;354&quot;/&gt;&lt;/object&gt;&lt;object type=&quot;3&quot; unique_id=&quot;10013&quot;&gt;&lt;property id=&quot;20148&quot; value=&quot;5&quot;/&gt;&lt;property id=&quot;20300&quot; value=&quot;Slide 12&quot;/&gt;&lt;property id=&quot;20307&quot; value=&quot;328&quot;/&gt;&lt;/object&gt;&lt;object type=&quot;3&quot; unique_id=&quot;10014&quot;&gt;&lt;property id=&quot;20148&quot; value=&quot;5&quot;/&gt;&lt;property id=&quot;20300&quot; value=&quot;Slide 13&quot;/&gt;&lt;property id=&quot;20307&quot; value=&quot;332&quot;/&gt;&lt;/object&gt;&lt;object type=&quot;3&quot; unique_id=&quot;10015&quot;&gt;&lt;property id=&quot;20148&quot; value=&quot;5&quot;/&gt;&lt;property id=&quot;20300&quot; value=&quot;Slide 14&quot;/&gt;&lt;property id=&quot;20307&quot; value=&quot;356&quot;/&gt;&lt;/object&gt;&lt;object type=&quot;3&quot; unique_id=&quot;10016&quot;&gt;&lt;property id=&quot;20148&quot; value=&quot;5&quot;/&gt;&lt;property id=&quot;20300&quot; value=&quot;Slide 15&quot;/&gt;&lt;property id=&quot;20307&quot; value=&quot;357&quot;/&gt;&lt;/object&gt;&lt;object type=&quot;3&quot; unique_id=&quot;10017&quot;&gt;&lt;property id=&quot;20148&quot; value=&quot;5&quot;/&gt;&lt;property id=&quot;20300&quot; value=&quot;Slide 16&quot;/&gt;&lt;property id=&quot;20307&quot; value=&quot;343&quot;/&gt;&lt;/object&gt;&lt;object type=&quot;3&quot; unique_id=&quot;10018&quot;&gt;&lt;property id=&quot;20148&quot; value=&quot;5&quot;/&gt;&lt;property id=&quot;20300&quot; value=&quot;Slide 17&quot;/&gt;&lt;property id=&quot;20307&quot; value=&quot;335&quot;/&gt;&lt;/object&gt;&lt;object type=&quot;3&quot; unique_id=&quot;10019&quot;&gt;&lt;property id=&quot;20148&quot; value=&quot;5&quot;/&gt;&lt;property id=&quot;20300&quot; value=&quot;Slide 18&quot;/&gt;&lt;property id=&quot;20307&quot; value=&quot;341&quot;/&gt;&lt;/object&gt;&lt;object type=&quot;3&quot; unique_id=&quot;10020&quot;&gt;&lt;property id=&quot;20148&quot; value=&quot;5&quot;/&gt;&lt;property id=&quot;20300&quot; value=&quot;Slide 19&quot;/&gt;&lt;property id=&quot;20307&quot; value=&quot;358&quot;/&gt;&lt;/object&gt;&lt;object type=&quot;3&quot; unique_id=&quot;10021&quot;&gt;&lt;property id=&quot;20148&quot; value=&quot;5&quot;/&gt;&lt;property id=&quot;20300&quot; value=&quot;Slide 20&quot;/&gt;&lt;property id=&quot;20307&quot; value=&quot;359&quot;/&gt;&lt;/object&gt;&lt;object type=&quot;3&quot; unique_id=&quot;10022&quot;&gt;&lt;property id=&quot;20148&quot; value=&quot;5&quot;/&gt;&lt;property id=&quot;20300&quot; value=&quot;Slide 21&quot;/&gt;&lt;property id=&quot;20307&quot; value=&quot;344&quot;/&gt;&lt;/object&gt;&lt;object type=&quot;3&quot; unique_id=&quot;10023&quot;&gt;&lt;property id=&quot;20148&quot; value=&quot;5&quot;/&gt;&lt;property id=&quot;20300&quot; value=&quot;Slide 22&quot;/&gt;&lt;property id=&quot;20307&quot; value=&quot;345&quot;/&gt;&lt;/object&gt;&lt;object type=&quot;3&quot; unique_id=&quot;10210&quot;&gt;&lt;property id=&quot;20148&quot; value=&quot;5&quot;/&gt;&lt;property id=&quot;20300&quot; value=&quot;Slide 1&quot;/&gt;&lt;property id=&quot;20307&quot; value=&quot;360&quot;/&gt;&lt;/object&gt;&lt;/object&gt;&lt;object type=&quot;8&quot; unique_id=&quot;1004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www.33ppt.com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www.33ppt.com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242</Words>
  <Application>Microsoft Office PowerPoint</Application>
  <PresentationFormat>Custom</PresentationFormat>
  <Paragraphs>41</Paragraphs>
  <Slides>21</Slides>
  <Notes>6</Notes>
  <HiddenSlides>0</HiddenSlides>
  <MMClips>3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3_Office Theme</vt:lpstr>
      <vt:lpstr>www.33ppt.com</vt:lpstr>
      <vt:lpstr>1_www.33ppt.com</vt:lpstr>
      <vt:lpstr>2_www.33ppt.com</vt:lpstr>
      <vt:lpstr>3_www.33ppt.com</vt:lpstr>
      <vt:lpstr>3_Office 主题​​</vt:lpstr>
      <vt:lpstr>Office 主题​​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Admin</cp:lastModifiedBy>
  <cp:revision>168</cp:revision>
  <dcterms:created xsi:type="dcterms:W3CDTF">2020-10-15T05:43:52Z</dcterms:created>
  <dcterms:modified xsi:type="dcterms:W3CDTF">2023-11-06T16:01:37Z</dcterms:modified>
</cp:coreProperties>
</file>